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77" r:id="rId4"/>
    <p:sldId id="257" r:id="rId5"/>
    <p:sldId id="275" r:id="rId6"/>
    <p:sldId id="261" r:id="rId7"/>
    <p:sldId id="266" r:id="rId8"/>
    <p:sldId id="267" r:id="rId9"/>
    <p:sldId id="263" r:id="rId10"/>
    <p:sldId id="278" r:id="rId11"/>
    <p:sldId id="262" r:id="rId12"/>
    <p:sldId id="276" r:id="rId13"/>
    <p:sldId id="274" r:id="rId14"/>
    <p:sldId id="273" r:id="rId15"/>
    <p:sldId id="258" r:id="rId16"/>
    <p:sldId id="264" r:id="rId17"/>
    <p:sldId id="260" r:id="rId18"/>
    <p:sldId id="265" r:id="rId1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Mallon" initials="AM" lastIdx="1" clrIdx="0">
    <p:extLst>
      <p:ext uri="{19B8F6BF-5375-455C-9EA6-DF929625EA0E}">
        <p15:presenceInfo xmlns:p15="http://schemas.microsoft.com/office/powerpoint/2012/main" userId="8ed075f77b608d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78991" autoAdjust="0"/>
  </p:normalViewPr>
  <p:slideViewPr>
    <p:cSldViewPr snapToGrid="0">
      <p:cViewPr varScale="1">
        <p:scale>
          <a:sx n="71" d="100"/>
          <a:sy n="71" d="100"/>
        </p:scale>
        <p:origin x="115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E0FFF-74F6-4FB2-9545-62E934CFAD9C}" type="datetimeFigureOut">
              <a:rPr lang="en-US" smtClean="0"/>
              <a:t>9/8/2015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A04C5-9DE5-4446-B695-AEC521FFA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4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75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94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3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2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7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6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You’ll see most presenters using this, but I love it anytime I’m working on my teeny tiny 13” laptop</a:t>
            </a:r>
            <a:r>
              <a:rPr lang="en-US" baseline="0" dirty="0" smtClean="0"/>
              <a:t> screen.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68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Setting</a:t>
            </a:r>
            <a:r>
              <a:rPr lang="en-US" baseline="0" dirty="0" smtClean="0"/>
              <a:t> is available for both “Results to Grid” and “Results to Text” … With “Results to Text” it will appear on your Results tab. With “Results to Grid” it will appear on the Messages tab.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3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5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6673D-A7D2-47E4-9E64-948C4CAFD5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0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of the things I love </a:t>
            </a:r>
            <a:r>
              <a:rPr lang="en-US" baseline="0" dirty="0" smtClean="0"/>
              <a:t>most in life– </a:t>
            </a:r>
            <a:r>
              <a:rPr lang="en-US" baseline="0" dirty="0" smtClean="0"/>
              <a:t>My husband, my pups, </a:t>
            </a:r>
            <a:r>
              <a:rPr lang="en-US" baseline="0" dirty="0" smtClean="0"/>
              <a:t>my food </a:t>
            </a:r>
            <a:r>
              <a:rPr lang="en-US" baseline="0" dirty="0" smtClean="0"/>
              <a:t>(I love to cook), and </a:t>
            </a:r>
            <a:r>
              <a:rPr lang="en-US" baseline="0" dirty="0" smtClean="0"/>
              <a:t>my 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6673D-A7D2-47E4-9E64-948C4CAFD5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keyboard shortcuts that have been blogged</a:t>
            </a:r>
            <a:r>
              <a:rPr lang="en-US" baseline="0" dirty="0" smtClean="0"/>
              <a:t> to death. There are plenty of details out there about these—I don’t think they’re as interesting, and there’s not a lot for me to teach about these.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81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want to talk about</a:t>
            </a:r>
            <a:r>
              <a:rPr lang="en-US" baseline="0" dirty="0" smtClean="0"/>
              <a:t> some of the shortcuts that you might not know about. They’re the ones that when I saw them the first time, I thought “damn, that’s cool.”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often have you pasted </a:t>
            </a:r>
            <a:r>
              <a:rPr lang="en-US" baseline="0" dirty="0" err="1" smtClean="0"/>
              <a:t>pasted</a:t>
            </a:r>
            <a:r>
              <a:rPr lang="en-US" baseline="0" dirty="0" smtClean="0"/>
              <a:t> something, and the clipboard had something completely different than you thought?</a:t>
            </a:r>
          </a:p>
          <a:p>
            <a:r>
              <a:rPr lang="en-US" baseline="0" dirty="0" smtClean="0"/>
              <a:t>“OOPS. When did I copy something </a:t>
            </a:r>
            <a:r>
              <a:rPr lang="en-US" baseline="0" dirty="0" smtClean="0"/>
              <a:t>else </a:t>
            </a:r>
            <a:r>
              <a:rPr lang="en-US" baseline="0" dirty="0" smtClean="0"/>
              <a:t>to my clipboard?”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0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6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04C5-9DE5-4446-B695-AEC521FFAB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7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atientdba.com/search/label/Shortcu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Shortcuts from an Impatient DBA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Andy Mallon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96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SSMS Query Shortcuts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3796362" cy="3880773"/>
          </a:xfrm>
        </p:spPr>
        <p:txBody>
          <a:bodyPr/>
          <a:lstStyle/>
          <a:p>
            <a:r>
              <a:rPr lang="en-US" dirty="0" smtClean="0"/>
              <a:t>3 Built-in, non-customizable</a:t>
            </a:r>
          </a:p>
          <a:p>
            <a:r>
              <a:rPr lang="en-US" dirty="0" smtClean="0"/>
              <a:t>9 customizable shortcuts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Get to frequent queries quickly</a:t>
            </a:r>
          </a:p>
          <a:p>
            <a:r>
              <a:rPr lang="en-US" dirty="0" smtClean="0"/>
              <a:t>Highlight text, then use shortcut key combination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TOP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10 * </a:t>
            </a:r>
            <a:r>
              <a:rPr lang="en-US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</a:p>
          <a:p>
            <a:pPr lvl="1"/>
            <a:r>
              <a:rPr lang="en-US" dirty="0" smtClean="0"/>
              <a:t>Highlight table name, hit Ctrl+3</a:t>
            </a:r>
          </a:p>
          <a:p>
            <a:endParaRPr lang="en-US" dirty="0" smtClean="0"/>
          </a:p>
        </p:txBody>
      </p:sp>
      <p:pic>
        <p:nvPicPr>
          <p:cNvPr id="7" name="3747CB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0546" y="2160589"/>
            <a:ext cx="64484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 + SHIFT + Arrow</a:t>
            </a:r>
            <a:br>
              <a:rPr lang="en-US" dirty="0" smtClean="0"/>
            </a:br>
            <a:r>
              <a:rPr lang="en-US" dirty="0" smtClean="0"/>
              <a:t>ALT + DRAG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 </a:t>
            </a:r>
            <a:r>
              <a:rPr lang="en-US" dirty="0"/>
              <a:t>highlighting / vertical </a:t>
            </a:r>
            <a:r>
              <a:rPr lang="en-US" dirty="0" smtClean="0"/>
              <a:t>highlighting</a:t>
            </a:r>
          </a:p>
          <a:p>
            <a:pPr lvl="1"/>
            <a:r>
              <a:rPr lang="en-US" dirty="0" smtClean="0"/>
              <a:t>Easily edit a column of text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76CC21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447" y="3716193"/>
            <a:ext cx="78676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SSMS Gestures &amp; Usability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Studio Drag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6214785" cy="3880773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Drag-drop a tab </a:t>
            </a:r>
            <a:r>
              <a:rPr lang="en-US" b="1" cap="small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in</a:t>
            </a:r>
            <a:r>
              <a:rPr lang="en-US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SSMS to re-order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Drag a tab </a:t>
            </a:r>
            <a:r>
              <a:rPr lang="en-US" b="1" cap="small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out of </a:t>
            </a:r>
            <a:r>
              <a:rPr lang="en-US" dirty="0">
                <a:sym typeface="Wingdings" panose="05000000000000000000" pitchFamily="2" charset="2"/>
              </a:rPr>
              <a:t>SSMS to </a:t>
            </a:r>
            <a:r>
              <a:rPr lang="en-US" dirty="0" smtClean="0">
                <a:sym typeface="Wingdings" panose="05000000000000000000" pitchFamily="2" charset="2"/>
              </a:rPr>
              <a:t>float/undock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Also </a:t>
            </a:r>
            <a:r>
              <a:rPr lang="en-US" dirty="0" err="1" smtClean="0">
                <a:sym typeface="Wingdings" panose="05000000000000000000" pitchFamily="2" charset="2"/>
              </a:rPr>
              <a:t>WindowFloat</a:t>
            </a:r>
            <a:r>
              <a:rPr lang="en-US" dirty="0" smtClean="0">
                <a:sym typeface="Wingdings" panose="05000000000000000000" pitchFamily="2" charset="2"/>
              </a:rPr>
              <a:t> from the menu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Chrome, IE/Edge, and other apps with tabbed UIs offer similar behavior 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 descr="https://thelujonmagazine.files.wordpress.com/2015/02/bianc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51" y="0"/>
            <a:ext cx="4760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the columns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Drag </a:t>
            </a:r>
            <a:r>
              <a:rPr lang="en-US" dirty="0">
                <a:sym typeface="Wingdings" panose="05000000000000000000" pitchFamily="2" charset="2"/>
              </a:rPr>
              <a:t>“Columns” folder from </a:t>
            </a:r>
            <a:r>
              <a:rPr lang="en-US" dirty="0" smtClean="0">
                <a:sym typeface="Wingdings" panose="05000000000000000000" pitchFamily="2" charset="2"/>
              </a:rPr>
              <a:t>Object </a:t>
            </a:r>
            <a:r>
              <a:rPr lang="en-US" dirty="0">
                <a:sym typeface="Wingdings" panose="05000000000000000000" pitchFamily="2" charset="2"/>
              </a:rPr>
              <a:t>E</a:t>
            </a:r>
            <a:r>
              <a:rPr lang="en-US" dirty="0" smtClean="0">
                <a:sym typeface="Wingdings" panose="05000000000000000000" pitchFamily="2" charset="2"/>
              </a:rPr>
              <a:t>xplorer </a:t>
            </a:r>
            <a:r>
              <a:rPr lang="en-US" dirty="0">
                <a:sym typeface="Wingdings" panose="05000000000000000000" pitchFamily="2" charset="2"/>
              </a:rPr>
              <a:t>to list all column </a:t>
            </a:r>
            <a:r>
              <a:rPr lang="en-US" dirty="0" smtClean="0">
                <a:sym typeface="Wingdings" panose="05000000000000000000" pitchFamily="2" charset="2"/>
              </a:rPr>
              <a:t>names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This doesn’t work with every folder in SSMS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808FC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076" y="3016545"/>
            <a:ext cx="85725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out your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easily comment/uncomment long comments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Use </a:t>
            </a:r>
            <a:r>
              <a:rPr lang="en-US" b="1" dirty="0" smtClean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/*</a:t>
            </a:r>
            <a:r>
              <a:rPr lang="en-US" dirty="0" smtClean="0">
                <a:sym typeface="Wingdings" panose="05000000000000000000" pitchFamily="2" charset="2"/>
              </a:rPr>
              <a:t> to start the comment, and </a:t>
            </a:r>
            <a:r>
              <a:rPr lang="en-US" b="1" dirty="0" smtClean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--*/</a:t>
            </a:r>
            <a:r>
              <a:rPr lang="en-US" dirty="0" smtClean="0">
                <a:sym typeface="Wingdings" panose="05000000000000000000" pitchFamily="2" charset="2"/>
              </a:rPr>
              <a:t> to end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Comment out the start, and you un-comment the whole thing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No need to hunt for where the comment ends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69866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231" y="3959679"/>
            <a:ext cx="50101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as separate tab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3806640" cy="3880773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Results as separate tab, instead of results pane</a:t>
            </a:r>
          </a:p>
          <a:p>
            <a:r>
              <a:rPr lang="en-US" dirty="0">
                <a:sym typeface="Wingdings" panose="05000000000000000000" pitchFamily="2" charset="2"/>
              </a:rPr>
              <a:t>F6 to switch between </a:t>
            </a:r>
            <a:r>
              <a:rPr lang="en-US" dirty="0" smtClean="0">
                <a:sym typeface="Wingdings" panose="05000000000000000000" pitchFamily="2" charset="2"/>
              </a:rPr>
              <a:t>tabs</a:t>
            </a: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Ctrl+R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to hide the results </a:t>
            </a:r>
            <a:r>
              <a:rPr lang="en-US" dirty="0" smtClean="0">
                <a:sym typeface="Wingdings" panose="05000000000000000000" pitchFamily="2" charset="2"/>
              </a:rPr>
              <a:t>pane won’t work, because there’s no results pane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/>
              <a:t>Good for when screen real estate matters</a:t>
            </a:r>
          </a:p>
          <a:p>
            <a:pPr lvl="1"/>
            <a:r>
              <a:rPr lang="en-US" dirty="0" smtClean="0"/>
              <a:t>Laptop screen</a:t>
            </a:r>
          </a:p>
          <a:p>
            <a:pPr lvl="1"/>
            <a:r>
              <a:rPr lang="en-US" dirty="0" smtClean="0"/>
              <a:t>Projector</a:t>
            </a:r>
          </a:p>
          <a:p>
            <a:pPr lvl="1"/>
            <a:r>
              <a:rPr lang="en-US" dirty="0" smtClean="0"/>
              <a:t>Long queries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974" y="2000712"/>
            <a:ext cx="7210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Include query in result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286119" cy="388077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Makes a quick report that also includes a record of what query you used to generate  the results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/>
              <a:t>Auditors love this</a:t>
            </a:r>
          </a:p>
          <a:p>
            <a:pPr lvl="1"/>
            <a:r>
              <a:rPr lang="en-US" dirty="0" smtClean="0"/>
              <a:t>“Proves” you didn’t cheat in generating output</a:t>
            </a:r>
          </a:p>
          <a:p>
            <a:endParaRPr lang="en-US" dirty="0"/>
          </a:p>
          <a:p>
            <a:r>
              <a:rPr lang="en-US" dirty="0" smtClean="0"/>
              <a:t>One-time ad-hoc queries for end users</a:t>
            </a:r>
          </a:p>
          <a:p>
            <a:pPr lvl="1"/>
            <a:r>
              <a:rPr lang="en-US" dirty="0" smtClean="0"/>
              <a:t>Never lose the script you used to generate the output</a:t>
            </a:r>
          </a:p>
          <a:p>
            <a:pPr lvl="1"/>
            <a:r>
              <a:rPr lang="en-US" dirty="0" smtClean="0"/>
              <a:t>One-time queries are rarely one-time—they’ll want it again next month or next year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87" y="1930400"/>
            <a:ext cx="7210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tips &amp; details 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bit.ly/am2-shortcuts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56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Andy Mallon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9591"/>
            <a:ext cx="8596668" cy="3880773"/>
          </a:xfrm>
        </p:spPr>
        <p:txBody>
          <a:bodyPr/>
          <a:lstStyle/>
          <a:p>
            <a:r>
              <a:rPr lang="en-US" dirty="0" smtClean="0"/>
              <a:t>Working with SQL Server since SQL 2000</a:t>
            </a:r>
          </a:p>
          <a:p>
            <a:r>
              <a:rPr lang="en-US" dirty="0" smtClean="0"/>
              <a:t>Background in Tech Support</a:t>
            </a:r>
          </a:p>
          <a:p>
            <a:r>
              <a:rPr lang="en-US" dirty="0" smtClean="0"/>
              <a:t>Managed databases in many industries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Lazy</a:t>
            </a:r>
          </a:p>
          <a:p>
            <a:r>
              <a:rPr lang="en-US" dirty="0" smtClean="0"/>
              <a:t>Impatient</a:t>
            </a:r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6" name="Picture 2" descr="http://tomjamieson.com/wp-content/uploads/2013/11/twitter-logo-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6036327"/>
            <a:ext cx="740282" cy="6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7616" y="6066904"/>
            <a:ext cx="1378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AMtwo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4" descr="http://tech.gaeatimes.com/wp-content/uploads/2009/05/blog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26" y="5939493"/>
            <a:ext cx="752451" cy="7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06390" y="5842993"/>
            <a:ext cx="5249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www.ImpatientDba.com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www.am2.co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77334" y="2889063"/>
            <a:ext cx="6683025" cy="880103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Healthcare</a:t>
            </a:r>
          </a:p>
          <a:p>
            <a:pPr lvl="1"/>
            <a:r>
              <a:rPr lang="en-US" dirty="0" smtClean="0"/>
              <a:t>Finance</a:t>
            </a:r>
          </a:p>
          <a:p>
            <a:pPr lvl="1"/>
            <a:r>
              <a:rPr lang="en-US" dirty="0" smtClean="0"/>
              <a:t>E-Commerce</a:t>
            </a:r>
          </a:p>
          <a:p>
            <a:pPr lvl="1"/>
            <a:r>
              <a:rPr lang="en-US" dirty="0" smtClean="0"/>
              <a:t>Non-profit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9" y="103291"/>
            <a:ext cx="4394812" cy="4394812"/>
          </a:xfrm>
          <a:prstGeom prst="rect">
            <a:avLst/>
          </a:prstGeom>
        </p:spPr>
      </p:pic>
      <p:pic>
        <p:nvPicPr>
          <p:cNvPr id="1026" name="Picture 2" descr="http://www.madtownseo.com/wp-content/uploads/2014/07/linkedin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58" y="5163897"/>
            <a:ext cx="792058" cy="6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24939" y="5283054"/>
            <a:ext cx="346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linkedin.com/in/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AMtwo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0" name="Picture 6" descr="https://lh6.ggpht.com/doFtR_H-dXJH0Mnm0zVchxrv0cWBy3O46_lWVYOnhY1M-cid2Tb7fX1FXPTyxx1BT24=w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8" y="5093820"/>
            <a:ext cx="811713" cy="81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89047" y="5268843"/>
            <a:ext cx="2149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Andy@am2.co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59" y="103291"/>
            <a:ext cx="4394812" cy="4394812"/>
          </a:xfrm>
          <a:prstGeom prst="rect">
            <a:avLst/>
          </a:prstGeom>
        </p:spPr>
      </p:pic>
      <p:pic>
        <p:nvPicPr>
          <p:cNvPr id="16" name="Picture 6" descr="https://igcdn-photos-f-a.akamaihd.net/hphotos-ak-xpa1/t51.2885-15/11189591_897526703601277_1624430821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147" r="4329" b="4329"/>
          <a:stretch/>
        </p:blipFill>
        <p:spPr bwMode="auto">
          <a:xfrm>
            <a:off x="3814402" y="103291"/>
            <a:ext cx="3277515" cy="32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gcdn-photos-d-a.akamaihd.net/hphotos-ak-xap1/t51.2885-15/11186841_793274697407251_668407686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5599" r="5599" b="4236"/>
          <a:stretch/>
        </p:blipFill>
        <p:spPr bwMode="auto">
          <a:xfrm>
            <a:off x="3814402" y="3470811"/>
            <a:ext cx="3275790" cy="32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scontent-lga1-1.xx.fbcdn.net/hphotos-xap1/v/t1.0-9/s720x720/68136_10101720166808721_132590210251102469_n.jpg?oh=3e5a58671cb5fa2387b7adbd563b3dfc&amp;oe=564A0B1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17444"/>
          <a:stretch/>
        </p:blipFill>
        <p:spPr bwMode="auto">
          <a:xfrm>
            <a:off x="413777" y="103291"/>
            <a:ext cx="3281038" cy="327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ttps://c2.staticflickr.com/4/3607/3370542421_929cf4dcd8_z.jpg?zz=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5328" r="10123" b="37705"/>
          <a:stretch/>
        </p:blipFill>
        <p:spPr bwMode="auto">
          <a:xfrm>
            <a:off x="7360359" y="4603962"/>
            <a:ext cx="4419601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-lga1-1.xx.fbcdn.net/hphotos-xat1/v/t1.0-9/11781623_944651622259841_4760931175711774253_n.jpg?oh=3ceda243b4461ee43ac467e92e73baba&amp;oe=56A6243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8" y="3465561"/>
            <a:ext cx="3281038" cy="32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SSMS Keyboard shortcuts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Ctrl+Tab</a:t>
            </a:r>
            <a:r>
              <a:rPr lang="en-US" dirty="0" smtClean="0"/>
              <a:t>/</a:t>
            </a:r>
            <a:r>
              <a:rPr lang="en-US" dirty="0" err="1" smtClean="0"/>
              <a:t>Ctrl+Shift+Tab</a:t>
            </a:r>
            <a:r>
              <a:rPr lang="en-US" dirty="0" smtClean="0"/>
              <a:t> – Switch tabs</a:t>
            </a:r>
          </a:p>
          <a:p>
            <a:r>
              <a:rPr lang="en-US" dirty="0" err="1" smtClean="0"/>
              <a:t>Ctrl+R</a:t>
            </a:r>
            <a:r>
              <a:rPr lang="en-US" dirty="0" smtClean="0"/>
              <a:t> – Show/hide Results pane</a:t>
            </a:r>
          </a:p>
          <a:p>
            <a:r>
              <a:rPr lang="en-US" dirty="0" err="1" smtClean="0"/>
              <a:t>Ctrl+L</a:t>
            </a:r>
            <a:r>
              <a:rPr lang="en-US" dirty="0" smtClean="0"/>
              <a:t> – Get </a:t>
            </a:r>
            <a:r>
              <a:rPr lang="en-US" b="1" i="1" u="sng" dirty="0" smtClean="0"/>
              <a:t>estimated</a:t>
            </a:r>
            <a:r>
              <a:rPr lang="en-US" dirty="0" smtClean="0"/>
              <a:t> execution plan</a:t>
            </a:r>
          </a:p>
          <a:p>
            <a:r>
              <a:rPr lang="en-US" dirty="0" err="1" smtClean="0"/>
              <a:t>Ctrl+M</a:t>
            </a:r>
            <a:r>
              <a:rPr lang="en-US" dirty="0" smtClean="0"/>
              <a:t> – Include </a:t>
            </a:r>
            <a:r>
              <a:rPr lang="en-US" b="1" i="1" u="sng" dirty="0" smtClean="0"/>
              <a:t>actual</a:t>
            </a:r>
            <a:r>
              <a:rPr lang="en-US" dirty="0" smtClean="0"/>
              <a:t> execution plan</a:t>
            </a:r>
          </a:p>
          <a:p>
            <a:r>
              <a:rPr lang="en-US" dirty="0" smtClean="0"/>
              <a:t>Ctrl+ (K,C) – Comment selected text</a:t>
            </a:r>
          </a:p>
          <a:p>
            <a:r>
              <a:rPr lang="en-US" dirty="0" smtClean="0"/>
              <a:t>Ctrl+ (K,U) – Uncomment selected text</a:t>
            </a:r>
          </a:p>
          <a:p>
            <a:r>
              <a:rPr lang="en-US" dirty="0" err="1" smtClean="0"/>
              <a:t>Shift+Alt+Enter</a:t>
            </a:r>
            <a:r>
              <a:rPr lang="en-US" dirty="0" smtClean="0"/>
              <a:t> – Toggle full screen</a:t>
            </a:r>
          </a:p>
          <a:p>
            <a:r>
              <a:rPr lang="en-US" dirty="0" err="1"/>
              <a:t>Ctrl+U</a:t>
            </a:r>
            <a:r>
              <a:rPr lang="en-US" dirty="0"/>
              <a:t> – </a:t>
            </a:r>
            <a:r>
              <a:rPr lang="en-US" dirty="0" smtClean="0"/>
              <a:t>Move cursor </a:t>
            </a:r>
            <a:r>
              <a:rPr lang="en-US" dirty="0"/>
              <a:t>to d</a:t>
            </a:r>
            <a:r>
              <a:rPr lang="en-US" dirty="0" smtClean="0"/>
              <a:t>atabase-selection </a:t>
            </a:r>
            <a:r>
              <a:rPr lang="en-US" dirty="0"/>
              <a:t>dropdown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4674" y="1162692"/>
            <a:ext cx="833734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(the ones you probably already know)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SSMS Keyboard shortcuts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629343"/>
          </a:xfrm>
        </p:spPr>
        <p:txBody>
          <a:bodyPr>
            <a:normAutofit/>
          </a:bodyPr>
          <a:lstStyle/>
          <a:p>
            <a:r>
              <a:rPr lang="en-US" sz="3200" dirty="0"/>
              <a:t>(the ones you might not know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1340098" y="5020090"/>
            <a:ext cx="8596668" cy="62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(the cool ones)</a:t>
            </a:r>
            <a:endParaRPr lang="en-US" sz="32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002861" y="5533998"/>
            <a:ext cx="8596668" cy="62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(I think they’re cool)</a:t>
            </a:r>
            <a:endParaRPr lang="en-US" sz="32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2793214" y="6039357"/>
            <a:ext cx="8596668" cy="629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(hopefully you do too)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04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CTRL + SHIFT +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96994" cy="3880773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Clipboard </a:t>
            </a:r>
            <a:r>
              <a:rPr lang="en-US" dirty="0">
                <a:sym typeface="Wingdings" panose="05000000000000000000" pitchFamily="2" charset="2"/>
              </a:rPr>
              <a:t>ring 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Pasting </a:t>
            </a:r>
            <a:r>
              <a:rPr lang="en-US" dirty="0">
                <a:sym typeface="Wingdings" panose="05000000000000000000" pitchFamily="2" charset="2"/>
              </a:rPr>
              <a:t>the </a:t>
            </a:r>
            <a:r>
              <a:rPr lang="en-US" dirty="0" smtClean="0">
                <a:sym typeface="Wingdings" panose="05000000000000000000" pitchFamily="2" charset="2"/>
              </a:rPr>
              <a:t>less-than-most-recent thing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Never lose something that only existed on your clipboard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Last 15 clipboard entries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B2CACD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5718" y="4104387"/>
            <a:ext cx="68199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7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CTRL + 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BEGIN/END</a:t>
            </a:r>
          </a:p>
          <a:p>
            <a:pPr lvl="1"/>
            <a:r>
              <a:rPr lang="en-US" dirty="0" smtClean="0"/>
              <a:t>Put cursor next to a BEGIN, then Ctrl+] to bring you to corresponding END</a:t>
            </a:r>
          </a:p>
          <a:p>
            <a:pPr lvl="1"/>
            <a:r>
              <a:rPr lang="en-US" dirty="0" smtClean="0"/>
              <a:t>Also works with parentheses,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09C209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681" y="4047812"/>
            <a:ext cx="78676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CTRL + SHIFT + 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96994" cy="3880773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Template Replacement</a:t>
            </a:r>
          </a:p>
          <a:p>
            <a:pPr lvl="1"/>
            <a:r>
              <a:rPr lang="en-US" dirty="0" smtClean="0"/>
              <a:t>Using templates for saved/reusable scripts</a:t>
            </a:r>
          </a:p>
          <a:p>
            <a:pPr lvl="1"/>
            <a:r>
              <a:rPr lang="en-US" dirty="0" smtClean="0"/>
              <a:t>&lt;label, datatype, default value&gt;</a:t>
            </a:r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1" y="3485679"/>
            <a:ext cx="7621064" cy="311511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4" y="3485679"/>
            <a:ext cx="7011378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SSMS Query Shortcuts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3796362" cy="3880773"/>
          </a:xfrm>
        </p:spPr>
        <p:txBody>
          <a:bodyPr/>
          <a:lstStyle/>
          <a:p>
            <a:r>
              <a:rPr lang="en-US" dirty="0" smtClean="0"/>
              <a:t>3 Built-in, non-customizable</a:t>
            </a:r>
          </a:p>
          <a:p>
            <a:r>
              <a:rPr lang="en-US" dirty="0" smtClean="0"/>
              <a:t>9 customizable shortcuts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Get to frequent queries quickly</a:t>
            </a:r>
          </a:p>
          <a:p>
            <a:r>
              <a:rPr lang="en-US" dirty="0" smtClean="0"/>
              <a:t>Highlight text, then use shortcut key combination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SELECT TOP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10 * </a:t>
            </a:r>
            <a:r>
              <a:rPr lang="en-US" dirty="0" smtClean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</a:p>
          <a:p>
            <a:pPr lvl="1"/>
            <a:r>
              <a:rPr lang="en-US" dirty="0" smtClean="0"/>
              <a:t>Highlight table name, hit Ctrl+3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37" y="1840837"/>
            <a:ext cx="72104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Hungriest Nerd">
      <a:dk1>
        <a:srgbClr val="231F20"/>
      </a:dk1>
      <a:lt1>
        <a:sysClr val="window" lastClr="FFFFFF"/>
      </a:lt1>
      <a:dk2>
        <a:srgbClr val="2C3C43"/>
      </a:dk2>
      <a:lt2>
        <a:srgbClr val="EBEBEB"/>
      </a:lt2>
      <a:accent1>
        <a:srgbClr val="078B8D"/>
      </a:accent1>
      <a:accent2>
        <a:srgbClr val="6EAD9D"/>
      </a:accent2>
      <a:accent3>
        <a:srgbClr val="9ED8D5"/>
      </a:accent3>
      <a:accent4>
        <a:srgbClr val="DCE9A8"/>
      </a:accent4>
      <a:accent5>
        <a:srgbClr val="F16B84"/>
      </a:accent5>
      <a:accent6>
        <a:srgbClr val="999B9E"/>
      </a:accent6>
      <a:hlink>
        <a:srgbClr val="078B8D"/>
      </a:hlink>
      <a:folHlink>
        <a:srgbClr val="F16B84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D16C53D-40FD-46F6-8611-2DAA7AEFBDA0}" vid="{97E1A436-A033-4272-81FB-0DBB833017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</Template>
  <TotalTime>7162</TotalTime>
  <Words>677</Words>
  <Application>Microsoft Office PowerPoint</Application>
  <PresentationFormat>Widescreen</PresentationFormat>
  <Paragraphs>128</Paragraphs>
  <Slides>18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Consolas</vt:lpstr>
      <vt:lpstr>Courier New</vt:lpstr>
      <vt:lpstr>Trebuchet MS</vt:lpstr>
      <vt:lpstr>Wingdings</vt:lpstr>
      <vt:lpstr>Wingdings 3</vt:lpstr>
      <vt:lpstr>Facet</vt:lpstr>
      <vt:lpstr>Shortcuts from an Impatient DBA</vt:lpstr>
      <vt:lpstr>Andy Mallon</vt:lpstr>
      <vt:lpstr>PowerPoint Presentation</vt:lpstr>
      <vt:lpstr>SSMS Keyboard shortcuts</vt:lpstr>
      <vt:lpstr>More SSMS Keyboard shortcuts</vt:lpstr>
      <vt:lpstr>CTRL + SHIFT + V</vt:lpstr>
      <vt:lpstr>CTRL + ]</vt:lpstr>
      <vt:lpstr>CTRL + SHIFT + M</vt:lpstr>
      <vt:lpstr>SSMS Query Shortcuts</vt:lpstr>
      <vt:lpstr>SSMS Query Shortcuts</vt:lpstr>
      <vt:lpstr>ALT + SHIFT + Arrow ALT + DRAG</vt:lpstr>
      <vt:lpstr>SSMS Gestures &amp; Usability</vt:lpstr>
      <vt:lpstr>Management Studio Drag</vt:lpstr>
      <vt:lpstr>All the columns</vt:lpstr>
      <vt:lpstr>Comment out your comments</vt:lpstr>
      <vt:lpstr>Results as separate tab</vt:lpstr>
      <vt:lpstr>Include query in result set</vt:lpstr>
      <vt:lpstr>More tips &amp; details at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Shortcuts from an Impatient DBA</dc:title>
  <dc:creator>Andy Mallon</dc:creator>
  <cp:lastModifiedBy>Andy Mallon</cp:lastModifiedBy>
  <cp:revision>53</cp:revision>
  <dcterms:created xsi:type="dcterms:W3CDTF">2015-05-02T15:20:16Z</dcterms:created>
  <dcterms:modified xsi:type="dcterms:W3CDTF">2015-09-09T01:01:03Z</dcterms:modified>
</cp:coreProperties>
</file>